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8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ОЛУБОЧКА" initials="Г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80" d="100"/>
          <a:sy n="80" d="100"/>
        </p:scale>
        <p:origin x="-108" y="-5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31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95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1761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051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9603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36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078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79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51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07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0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5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44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17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99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59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CEE4-1304-41D0-A098-D49BC4AD6D1E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3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  <p:sldLayoutId id="2147483874" r:id="rId14"/>
    <p:sldLayoutId id="2147483875" r:id="rId15"/>
    <p:sldLayoutId id="21474838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64025"/>
            <a:ext cx="7750003" cy="2415654"/>
          </a:xfrm>
          <a:solidFill>
            <a:srgbClr val="92D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ru-RU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ОСОБЕННОСТИ РАЦИОНА ДЕТЕЙ</a:t>
            </a:r>
            <a:endParaRPr lang="ru-RU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3589361"/>
            <a:ext cx="7766936" cy="166502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ДОШКОЛЬНЫЙ ВОЗРАСТ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626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1232"/>
              </p:ext>
            </p:extLst>
          </p:nvPr>
        </p:nvGraphicFramePr>
        <p:xfrm>
          <a:off x="682387" y="395785"/>
          <a:ext cx="11027392" cy="6032310"/>
        </p:xfrm>
        <a:graphic>
          <a:graphicData uri="http://schemas.openxmlformats.org/drawingml/2006/table">
            <a:tbl>
              <a:tblPr/>
              <a:tblGrid>
                <a:gridCol w="1419368"/>
                <a:gridCol w="4421875"/>
                <a:gridCol w="3357349"/>
                <a:gridCol w="1828800"/>
              </a:tblGrid>
              <a:tr h="243147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Магний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Синтез белка, нуклеиновых кислот, регуляция энергетического и углеводно-фосфорного обмена.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Гречневая, овсяная крупа, пшено, зеленый горошек, морковь, свекла, салат, петрушка.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150-250 мг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360083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Натрий и Калий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Создают условия для возникновения и проведения нервного импульса, мышечных сокращений и других физиологических процессов в клетке.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Поваренная соль - натрий. Мясо, рыба, крупа, картофель, изюм, какао, шоколад - калий.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Точно не установлена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59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587719"/>
              </p:ext>
            </p:extLst>
          </p:nvPr>
        </p:nvGraphicFramePr>
        <p:xfrm>
          <a:off x="723331" y="545908"/>
          <a:ext cx="10986447" cy="5827595"/>
        </p:xfrm>
        <a:graphic>
          <a:graphicData uri="http://schemas.openxmlformats.org/drawingml/2006/table">
            <a:tbl>
              <a:tblPr/>
              <a:tblGrid>
                <a:gridCol w="1216643"/>
                <a:gridCol w="4570008"/>
                <a:gridCol w="3289111"/>
                <a:gridCol w="1910685"/>
              </a:tblGrid>
              <a:tr h="225436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Медь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Необходима для нормального кроветворения и метаболизма белков соединительной ткани.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Говяжья печень, морепродукты, бобовые, гречневая и овсяная крупа, макароны.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1 - 2 мг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357323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Йод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Участвует в построении гормона щитовидной железы, обеспечивает физическое и психическое развитие, регулирует состояние центральной нервной системы, сердечно-сосудистой системы и печени.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Морепродукты (морская рыба, морская капуста, морские водоросли), йодированная соль.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0,06 - 0,10 мг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82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871944"/>
              </p:ext>
            </p:extLst>
          </p:nvPr>
        </p:nvGraphicFramePr>
        <p:xfrm>
          <a:off x="838200" y="900752"/>
          <a:ext cx="11027392" cy="2347415"/>
        </p:xfrm>
        <a:graphic>
          <a:graphicData uri="http://schemas.openxmlformats.org/drawingml/2006/table">
            <a:tbl>
              <a:tblPr/>
              <a:tblGrid>
                <a:gridCol w="1419368"/>
                <a:gridCol w="4421875"/>
                <a:gridCol w="3624617"/>
                <a:gridCol w="1561532"/>
              </a:tblGrid>
              <a:tr h="2347415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Железо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Составная часть гемоглобина, перенос кислорода кровью.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Мясо, рыба, яйца, печень, почки, зернобобовые, пшено, гречка, толокно. Айва, инжир, кизил, персики, черника, шиповник, яблоки.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10-12 мг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534992"/>
              </p:ext>
            </p:extLst>
          </p:nvPr>
        </p:nvGraphicFramePr>
        <p:xfrm>
          <a:off x="838200" y="3247781"/>
          <a:ext cx="11013743" cy="2607108"/>
        </p:xfrm>
        <a:graphic>
          <a:graphicData uri="http://schemas.openxmlformats.org/drawingml/2006/table">
            <a:tbl>
              <a:tblPr/>
              <a:tblGrid>
                <a:gridCol w="1427328"/>
                <a:gridCol w="4421875"/>
                <a:gridCol w="3616657"/>
                <a:gridCol w="1547883"/>
              </a:tblGrid>
              <a:tr h="2470631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Цинк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 для нормального роста, развития и полового созревания. Поддержание нормального иммунитета, чувства вкуса и обоняния, заживление ран, усвоение витамина А.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Мясо, ряба, яйца, сыр, гречневая и овсяная крупа.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 мг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21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8" y="573207"/>
            <a:ext cx="11873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правильного роста и развития ребенку необходима пища, богатая витаминами.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5459102" y="1909015"/>
            <a:ext cx="62916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органические вещества с высокой биологической активностью . Они не синтезируются организмом человека или синтезируются в недостаточном количестве, поэтому должны поступать в организм с пищей. Содержание витаминов в продуктах гораздо ниже, чем белков, жиров и углеводов, потому постоянный контроль над достаточным содержанием каждого витамина в повседневном рационе ребенка необходим.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58" y="1856096"/>
            <a:ext cx="4585648" cy="402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9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785" y="794479"/>
            <a:ext cx="601642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детей 3-7 лет должно быть организовано таким образом, чтобы обеспечить нормальный рост и развитие детского организма, подготовить мышцы, кости и мозг к резкому возрастанию умственных и физических нагрузок и изменению режима, связанному с началом учебы в школе.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6212" y="990732"/>
            <a:ext cx="5145209" cy="462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9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8244" y="473839"/>
            <a:ext cx="74061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сновные принципы питания: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3081" y="1181725"/>
            <a:ext cx="1115021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должно снабжать организм ребенка необходимым количеством энергии для двигательной, психической и прочей активности.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должно быть сбалансированным, содержать пищевые вещества всех типов (так называемые нутриенты).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Важно, чтобы питание было разнообразным, только это является условием его сбалансированности. Необходимо учитывать индивидуальные особенности детей, возможную непереносимость каких-либо продуктов.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соблюдать технологию обработки продуктов и приготовления пищи, соблюдать санитарные требования к помещениям, где производится приготовление пищи, сроки и условия хранения и т.д.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9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212843"/>
              </p:ext>
            </p:extLst>
          </p:nvPr>
        </p:nvGraphicFramePr>
        <p:xfrm>
          <a:off x="1875945" y="1690260"/>
          <a:ext cx="5732061" cy="3948325"/>
        </p:xfrm>
        <a:graphic>
          <a:graphicData uri="http://schemas.openxmlformats.org/drawingml/2006/table">
            <a:tbl>
              <a:tblPr/>
              <a:tblGrid>
                <a:gridCol w="1910687"/>
                <a:gridCol w="1910687"/>
                <a:gridCol w="1910687"/>
              </a:tblGrid>
              <a:tr h="900116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 лет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1162130">
                <a:tc>
                  <a:txBody>
                    <a:bodyPr/>
                    <a:lstStyle/>
                    <a:p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Энергия, ккал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628693">
                <a:tc>
                  <a:txBody>
                    <a:bodyPr/>
                    <a:lstStyle/>
                    <a:p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Белки, 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628693">
                <a:tc>
                  <a:txBody>
                    <a:bodyPr/>
                    <a:lstStyle/>
                    <a:p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Жиры, 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628693">
                <a:tc>
                  <a:txBody>
                    <a:bodyPr/>
                    <a:lstStyle/>
                    <a:p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Углеводы, 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1821" y="420323"/>
            <a:ext cx="102631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Белки, жиры, углеводы, витамины, минеральные вещества и вода - вот тот строительный материал, который нужен растущему организму ребенка каждый день.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839" y="1787857"/>
            <a:ext cx="3430137" cy="375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27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2" y="122830"/>
            <a:ext cx="61960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Белки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белка являются мясо, рыба, молоко и молочные продукты, яйца (животные белки), а также хлеб, крупы, бобовые и овощи (растительные белки). Недостаток в рационе ребенка белков не только замедляет нормальный рост и развитие, но снижает устойчивость к воздействию инфекций и других неблагоприятных внешних факторов.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42" y="423079"/>
            <a:ext cx="3316405" cy="279779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41" y="3698543"/>
            <a:ext cx="3316405" cy="279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23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8740" y="382137"/>
            <a:ext cx="543180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Жиры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жиров - это масло сливочное и растительное, сливки, молоко, молочные продукты (сметана, творог, сыр), а также мясо, рыба и др. Повышенное потребление продуктов с высоким содержанием жиров нежелательно.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039" y="832513"/>
            <a:ext cx="5308980" cy="5049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85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308" y="637107"/>
            <a:ext cx="58101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Углеводы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углеводов - это сахар, все сладкое, в том числе фрукты, кондитерские изделия, далее - овощи, хлеб, крупы, молочный сахар, содержащийся в молоке. Роль углеводов особенно важна из-за большой подвижности и физической активности детей. Большая работа мышц требует больших энергетических затрат, богатой углеводами пищи.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415" y="637107"/>
            <a:ext cx="2828925" cy="23812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340" y="167184"/>
            <a:ext cx="3093136" cy="302980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414" y="3268596"/>
            <a:ext cx="5922061" cy="319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69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2221" y="193808"/>
            <a:ext cx="6096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соли и микроэлементы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соли и микроэлементы являются строительным материалом для органов, тканей, клеток и их компонентов. Обеспечить их поступление в организм особенно важно в период активного роста и развития ребенка.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соли играют важную роль в обмене воды в организме, регуляции активности многих ферментов.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836" y="1715068"/>
            <a:ext cx="4326340" cy="460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9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476655"/>
              </p:ext>
            </p:extLst>
          </p:nvPr>
        </p:nvGraphicFramePr>
        <p:xfrm>
          <a:off x="450373" y="11007451"/>
          <a:ext cx="12678772" cy="6325205"/>
        </p:xfrm>
        <a:graphic>
          <a:graphicData uri="http://schemas.openxmlformats.org/drawingml/2006/table">
            <a:tbl>
              <a:tblPr/>
              <a:tblGrid>
                <a:gridCol w="1392075"/>
                <a:gridCol w="5895833"/>
                <a:gridCol w="3098041"/>
                <a:gridCol w="2292823"/>
              </a:tblGrid>
              <a:tr h="97180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12839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222031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18491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175736"/>
              </p:ext>
            </p:extLst>
          </p:nvPr>
        </p:nvGraphicFramePr>
        <p:xfrm>
          <a:off x="423081" y="354841"/>
          <a:ext cx="11532358" cy="6045958"/>
        </p:xfrm>
        <a:graphic>
          <a:graphicData uri="http://schemas.openxmlformats.org/drawingml/2006/table">
            <a:tbl>
              <a:tblPr/>
              <a:tblGrid>
                <a:gridCol w="1364776"/>
                <a:gridCol w="5595582"/>
                <a:gridCol w="2674961"/>
                <a:gridCol w="1897039"/>
              </a:tblGrid>
              <a:tr h="156213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(продукты, содержащие элемент)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Суточная </a:t>
                      </a: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</a:t>
                      </a:r>
                      <a:r>
                        <a:rPr lang="ru-RU" sz="24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 3-7 лет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156213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Кальций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костей и зубов, системы свертывания крови, процессы мышечного сокращения и нервного возбуждения. Нормальная работа сердца.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Молоко, кефир, ряженка, йогурт, сыр, творог.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800-1100 мг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  <a:tr h="292169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Фосфор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Участвует в построении костной ткани, процессах хранения и передачи наследственной информации, превращения энергии пищевых веществ в энергию химических связей в организме. Поддерживает кислотно-основное равновесие в крови.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Рыба, мясо, сыр, творог, крупы, зернобобовые.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800-1650 мг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98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847</TotalTime>
  <Words>791</Words>
  <Application>Microsoft Office PowerPoint</Application>
  <PresentationFormat>Произвольный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Грань</vt:lpstr>
      <vt:lpstr>ОСОБЕННОСТИ РАЦИОНА ДЕТЕЙ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рациона детей дошкольного возраста</dc:title>
  <dc:creator>ГОЛУБОЧКА</dc:creator>
  <cp:lastModifiedBy>Алина Фидаильевна</cp:lastModifiedBy>
  <cp:revision>38</cp:revision>
  <dcterms:created xsi:type="dcterms:W3CDTF">2016-05-02T03:37:31Z</dcterms:created>
  <dcterms:modified xsi:type="dcterms:W3CDTF">2021-04-08T03:46:59Z</dcterms:modified>
</cp:coreProperties>
</file>