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4"/>
  </p:notesMasterIdLst>
  <p:sldIdLst>
    <p:sldId id="294" r:id="rId2"/>
    <p:sldId id="306" r:id="rId3"/>
    <p:sldId id="310" r:id="rId4"/>
    <p:sldId id="307" r:id="rId5"/>
    <p:sldId id="308" r:id="rId6"/>
    <p:sldId id="309" r:id="rId7"/>
    <p:sldId id="296" r:id="rId8"/>
    <p:sldId id="273" r:id="rId9"/>
    <p:sldId id="297" r:id="rId10"/>
    <p:sldId id="275" r:id="rId11"/>
    <p:sldId id="277" r:id="rId12"/>
    <p:sldId id="278" r:id="rId13"/>
    <p:sldId id="298" r:id="rId14"/>
    <p:sldId id="280" r:id="rId15"/>
    <p:sldId id="282" r:id="rId16"/>
    <p:sldId id="283" r:id="rId17"/>
    <p:sldId id="311" r:id="rId18"/>
    <p:sldId id="285" r:id="rId19"/>
    <p:sldId id="286" r:id="rId20"/>
    <p:sldId id="284" r:id="rId21"/>
    <p:sldId id="288" r:id="rId22"/>
    <p:sldId id="292" r:id="rId23"/>
    <p:sldId id="290" r:id="rId24"/>
    <p:sldId id="291" r:id="rId25"/>
    <p:sldId id="271" r:id="rId26"/>
    <p:sldId id="299" r:id="rId27"/>
    <p:sldId id="300" r:id="rId28"/>
    <p:sldId id="301" r:id="rId29"/>
    <p:sldId id="302" r:id="rId30"/>
    <p:sldId id="303" r:id="rId31"/>
    <p:sldId id="304" r:id="rId32"/>
    <p:sldId id="312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38DB-DE75-428A-8F54-40402BBD44A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884D-7207-4181-AD39-CCFE849F1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7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36B23-7827-437D-89FB-338F9B7C7A95}" type="slidenum">
              <a:rPr lang="ru-RU"/>
              <a:pPr/>
              <a:t>2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F346A-0610-4A84-8597-C6BC263B3255}" type="slidenum">
              <a:rPr lang="ru-RU"/>
              <a:pPr/>
              <a:t>4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2F5A4-DAE2-4877-97B5-A2610C501468}" type="slidenum">
              <a:rPr lang="ru-RU"/>
              <a:pPr/>
              <a:t>5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3175B-C0E4-48A4-B918-0A386FD542A0}" type="slidenum">
              <a:rPr lang="ru-RU"/>
              <a:pPr/>
              <a:t>6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884D-7207-4181-AD39-CCFE849F19A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8F909D7-5A54-473F-8A50-8CE338180E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2400"/>
            <a:ext cx="617220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РАЦИОНАЛЬНОЕ ПИТАНИЕ ДЕТЕЙ ШКОЛЬНОГО ВОЗРАСТА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019800"/>
            <a:ext cx="6629400" cy="5334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8" name="Рисунок 7" descr="e39f858172ab1f600ec62079880694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6629400" cy="39624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режимы питания  школьников в зависимости от смены обучения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700" dirty="0" smtClean="0"/>
              <a:t>в % от калорийности суточного рациона):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953000" cy="502920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Для школьников, занимающихся в первую смену: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1-й завтрак (8 часов) – 20%;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2-й завтрак (11 часов) – 20%;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 (15 часов) – 35%;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Ужин (20 часов) – 25%.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Для школьников, занимающихся во вторую смену: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Завтрак (8 часов 30 мин.) – 20%;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 (12 часов 30 мин.) – 35%;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Полдник (16 часов 30 мин.) – 20%;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Ужин (20 часов 30 мин.) – 25%.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1"/>
            <a:ext cx="28194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196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28600"/>
            <a:ext cx="84582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Промежутки между отдельными приемами пищи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должны превышать 4–5 часов,</a:t>
            </a:r>
            <a:r>
              <a:rPr kumimoji="0" lang="ru-RU" sz="2400" b="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таком случае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обеспечивается</a:t>
            </a:r>
            <a:r>
              <a:rPr kumimoji="0" lang="ru-RU" sz="2400" b="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лучшее переваривание и усвоение пищи, а также исключается чувство голода.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Промежуток между ужином и завтраком следующего дня (ночной промежуток)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должен превышать 12 часов.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Домашнее 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должно дополнять школьное, что обеспечивает полноценность всего суточного пищевого рациона школьника.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Регулярный прием пищи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ежедневно в одно и то же время в более или менее равномерных количествах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основой рационального детского питания.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ru-RU" dirty="0" smtClean="0"/>
              <a:t>Суточный </a:t>
            </a:r>
            <a:r>
              <a:rPr lang="ru-RU" dirty="0" err="1" smtClean="0"/>
              <a:t>калораж</a:t>
            </a:r>
            <a:r>
              <a:rPr lang="ru-RU" dirty="0" smtClean="0"/>
              <a:t> школьника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6172200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 детей должно наиболее полно удовлетворять как энергетические, так и ростовые их нужды.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Потребность в калориях детей младшего школьного возраста     7 – 10 лет составляет 2400 ккал/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в возрасте 11–13 лет должны получать 2850 ккал в сутки.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подростков (14–17 лет) потребность в калориях большая, чем у взрослых. Потребность в калориях юношей (14–17 лет) составляет 3150 ккал, что соответствует потребности мужчин – рабочих в возрасте 18–40 лет, занятых трудом, который требует значительных физических усилий.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питание школьника должно быть достаточно  калорийным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Этого можно достигнуть включением в суточный рацион достаточного количества пищевых веществ: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белков, жиров, углеводов.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Потребность школьника в белке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867400" cy="5254752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Потребность в белке детей в связи с интенсивными процессами их роста и развития большая, чем у взрослых.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школьников младшего возраста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потребность в белке – 2,5–3 г на 1 кг веса,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школьников старшего возраста (14–17 лет) – не менее 2 г на 1 кг веса тела.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количественном выражении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 возрасте 7 – 10 лет должны получать 80 г белка в сутки,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возрасте 11–13 лет – 93 г,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юноши (14–17 лет) – 106 г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девушки (14–17 лет) – 96 г.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3622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457201"/>
            <a:ext cx="6172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Удовлетворение потребности в белке производится за счет как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 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растительных белков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источники животного белка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и молочные продукты, мясо, рыба и яйца.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Источниками растительного белка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 многие пищевые продукты, но главное значение имеют хлебобулочные изделия, крупяные и макаронные изделия, а также картофель.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эти продукты должны рассматриваться как обязательные и при том незаменимые составные части детского пищевого рациона.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удовлетворение ростовых потребностей детского организма происходит при высоком уровне в рационе животного белка.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современным данным, удельный вес животного белка в суточном рационе школьника должен составлять 60 % общего количества белка. 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267200"/>
            <a:ext cx="1781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590800"/>
            <a:ext cx="2333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обеспечения белковой полноценности питания необходимо ежедневно включать в пищевой рацион школьника: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4000" cy="4873752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– 500 г,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 яйцо, творог – 40–50 г,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 – 10–15 г,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 – 40–60 г,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школьникам младшего возраста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(7 – 10 лет) – 140 г,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среднего возраста (11–13 лет) – 175 г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подросткам (14–17 лет) – 220 г.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набором животных продуктов можно полностью удовлетворить потребность растущего организма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белке при условии поступления достаточного количества растительного белка.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0480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447800"/>
            <a:ext cx="2162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876800"/>
            <a:ext cx="21336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Примерный суточный набор  продуктов – источников растительного белка: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72200" cy="41910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хлеб ржаной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100 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(для школьников младшего возраста – 75 г);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пшеничные хлебобулочные изделия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200 г (для младшего возраста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165 г,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юношей – 250 г);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35 г;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макаронные издели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– 15 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бобовые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10 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школьников младшего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возраста – 5 г).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524001"/>
            <a:ext cx="23622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2672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1816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5635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в жирах школьников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6477000" cy="555955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Потребность в жире школьников такая же, как и потребность в белке.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Средняя потребность школьника в жире составляет 80–90 г в сутки, в том числе растительного – 20–30 г.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полезным в детском питании является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сливочное масло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котором находятся витамины А и Д,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фосфатиды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необходимые растущему организму.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растительное масло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(10–15 % от общего содержания жира). Большие количества растительного масла не могут быть рекомендованы в детском питании в связи с трудностью его переваривания и усвоения, а также созданием избыточных количеств полиненасыщенных жирных кислот – сверх установленных величин потребностей, что является нежелательным и не безразличным для детского организма.</a:t>
            </a:r>
          </a:p>
          <a:p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219200"/>
            <a:ext cx="2333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505200"/>
            <a:ext cx="1676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жиров в питании школьников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6172200" cy="54833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Жиры используются организмом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роста, для построения нервной ткани и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вешества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мозга.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Жиры являются растворителями витаминов А и Д, обеспечивая наиболее полное их усвоение. Некоторые жиры сами являются источниками витаминов А и Д, а также необходимых в детском возрасте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фосфатидов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полиненасыщенных жирных кислот.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Отсутствие жира в питании детей отрицательно сказывается на их здоровье, особенно на иммунобиологических свойствах.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143001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4800" y="457200"/>
            <a:ext cx="6096000" cy="601662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недостаточном поступлении жира ослабляются защитные свойства организма и он становится более чувствительным к воздействию неблагоприятных факторов внешней среды, особенно к холоду.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становятся более восприимчивы к различным заболеваниям, особенно к острым респираторным заболеваниям, гриппу и др.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длительном недостаточном содержании жиров в питании детей отмечаются замедление роста и расстройства функции нервной системы.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7432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876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 rot="5400000">
            <a:off x="3160968" y="3011234"/>
            <a:ext cx="6583678" cy="561213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Определение ВОЗ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781800" y="0"/>
            <a:ext cx="2133600" cy="6858000"/>
          </a:xfrm>
        </p:spPr>
        <p:txBody>
          <a:bodyPr>
            <a:noAutofit/>
          </a:bodyPr>
          <a:lstStyle/>
          <a:p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Здоровье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полное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физическое, психическое и социальное благополучие человека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Рациональное питание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одно из основных средств обеспечения нормального физического и умственного развития детей.</a:t>
            </a:r>
          </a:p>
          <a:p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Здоровый образ жизни </a:t>
            </a:r>
            <a:r>
              <a:rPr lang="ru-RU" sz="1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это концепция жизнедеятельности человека, направленная на улучшение и сохранение здоровья с помощью соответствующего питания, физической подготовки,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морального настроя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отказа от вредных привычек.</a:t>
            </a:r>
            <a:endPara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все фрукты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62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ctr"/>
            <a:r>
              <a:rPr lang="ru-RU" sz="4000" u="sng" dirty="0" smtClean="0"/>
              <a:t>Отрицательное влияние избытка жира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20574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нарушается обмен веществ,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ухудшается использование белка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расстраивается пищеварение.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следствии чего появляется избыточная масса тела.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9624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9624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углеводов в питании школьника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5486400" cy="5178552"/>
          </a:xfrm>
        </p:spPr>
        <p:txBody>
          <a:bodyPr>
            <a:normAutofit fontScale="55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питании школьников важное значение имеют углеводы, которые являются основным источником энергии для мышечной деятельности.      В связи с высокой подвижностью школьников их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энергозатраты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значительны.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Количество углеводов в питании школьников должно быть в 4 раза больше, чем белков и жиров, т. е. 320–420 г в сутки.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Нужно использовать легко усвояемые углеводы (сахар, мед, варенье, кондитерские изделия и др.).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Количество легко усвояемых углеводов в пищевом рационе школьника должно составлять 20 % от общего содержания углеводов, т. е. 70 – 100 г в сутки.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Основная потребность в углеводах покрывается за счет крахмала, который содержится в большом количестве в хлебных и крупяных продуктах. 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371600"/>
            <a:ext cx="2590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4800" y="457200"/>
            <a:ext cx="5181600" cy="6248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в детском питании предусматривается довольно большое количество хлебобулочных изделий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(300–400 г) и круп (35 г) в день.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преимущественно углеводное питание при недостаточности в рационе белка и жира наносит большой ущерб здоровью детей. При этом отмечается нарушение обмена, отставание в росте и общем развитии, ожирение, склонность к частым заболеваниям.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питание школьника должно быть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сбалансированным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 е. включающим все пищевые вещества в оптимальных соотношениях.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Соотношение белков, жиров и углеводов должно составлять 1:1:4</a:t>
            </a:r>
          </a:p>
        </p:txBody>
      </p:sp>
      <p:pic>
        <p:nvPicPr>
          <p:cNvPr id="1536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09600"/>
            <a:ext cx="3352800" cy="495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витаминов в питании школьника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6019800" cy="5407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поддержании здоровья детей важную роль играют витамины пищи. </a:t>
            </a:r>
          </a:p>
          <a:p>
            <a:r>
              <a:rPr lang="ru-RU" dirty="0" smtClean="0"/>
              <a:t>У школьников, в связи с интенсивным ростом и большой учебной нагрузкой, потребность в витаминах повышена, особенно в витаминах А, Д и С. </a:t>
            </a:r>
          </a:p>
          <a:p>
            <a:r>
              <a:rPr lang="ru-RU" dirty="0" smtClean="0"/>
              <a:t>Удовлетворение потребности в этих витаминах достигается путем ежедневного использования молока, сыра, творога, сметаны, сливочного масла, яиц, мяса, рыбы, т. е. продуктов животного происхождения. </a:t>
            </a:r>
          </a:p>
          <a:p>
            <a:r>
              <a:rPr lang="ru-RU" dirty="0" smtClean="0"/>
              <a:t>Однако в обеспечении витамином А большую роль могут сыграть и некоторые растительные продукты – зеленые овощи и морковь, содержащие каротин, вещество, которое превращается в организме в витамин А.</a:t>
            </a:r>
          </a:p>
          <a:p>
            <a:r>
              <a:rPr lang="ru-RU" dirty="0" smtClean="0"/>
              <a:t>Каротин моркови наиболее полно используется в организме, если ее измельчить, например, на терке или употреблять в отварном виде.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8100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143001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609600"/>
            <a:ext cx="6477000" cy="58642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 Д может образовываться в коже под влиянием ультрафиолетовых лучей солнца. Поэтому школьники должны ежедневно как можно больше находиться на открытом воздухе. Зимой для этой цели успешно может использоваться искусственное ультрафиолетовое облучение в школьных или иных специальных кабинетах. Применять препараты витамина Д можно только по назначению врача.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витаминов А и Д содержится в печени, в связи с чем блюда из печени очень желательны в питании школьников. Удовлетворение потребности в витаминах С и Р, а также в некоторых витаминах группы В происходит главным образом за счет овощей и фруктов. В связи с этим в питании школьников должно предусматриваться ежедневное потребление больших количеств овощей (300–350 г)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фруктов (150–300 г).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1242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762000"/>
            <a:ext cx="2066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минерального состава пищи в питании школьника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7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Питание школьников должно включать необходимый комплекс минеральных солей. Значение их в развитии и жизнедеятельности организма многообразно. </a:t>
            </a:r>
          </a:p>
          <a:p>
            <a:pPr lvl="0"/>
            <a:r>
              <a:rPr lang="ru-RU" sz="3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являются обязательной составной частью крови, гормонов, ферментов и др., используются для построения костной, мышечной, нервной и других тканей, участвуют в процессах обмена веществ, в поддержании необходимого давления в клетках и других сложных процессах. </a:t>
            </a:r>
          </a:p>
          <a:p>
            <a:pPr lvl="0"/>
            <a:r>
              <a:rPr lang="ru-RU" sz="3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важное значение для детей имеют кальций и фосфор, которые являются основными структурными компонентами скелета.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381000"/>
            <a:ext cx="6324600" cy="60928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школьном возрасте кальция требуется около 1,2 г в сутки, а фосфора почти в 2 раза больше.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чтобы удовлетворить эту потребность, необходимо включать в рацион продукты, богатые кальцием и фосфором.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много кальция содержится в молоке и молочных продуктах. Кальций молока усваивается полностью.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удовлетворения суточной потребности в кальции достаточно употребить 0,5 л молока или 100 г сыра. Источником фосфора в детском питании являются яйца, сыр, мясо, рыба, овсяная крупа, бобовые и др.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обычном, смешанном, сбалансированном, рациональном питании обеспечивается удовлетворение потребности организма в большинстве минеральных веществ, в том числе и в микроэлементах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81200"/>
            <a:ext cx="2209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"/>
            <a:ext cx="2209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8862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СПОСОБЫ И ПРАВИЛА ПРИГОТОВЛЕНИЯ ПИЩИ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5334000" cy="5562600"/>
          </a:xfrm>
        </p:spPr>
        <p:txBody>
          <a:bodyPr>
            <a:normAutofit/>
          </a:bodyPr>
          <a:lstStyle/>
          <a:p>
            <a:r>
              <a:rPr lang="ru-RU" dirty="0" smtClean="0"/>
              <a:t>варка,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тушение,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запекание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пассерование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припускание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приготовление пиши на пару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Различные приемы тепловой обработки помогают разнообразить вкусовые свойства одного и того же продукта, и еда не будет приедаться.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 что обратить внимание при планировании рациона питания ребенка в первую очередь?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5105400" cy="54071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выборе зерновых продуктов отдавайте предпочтение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цельнозерновым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хлебобулочным изделиям, макаронам, кашам. Обращайте внимание на продукты, обогащенные витаминами и минеральными веществами.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Предлагайте ребенку в качестве гарнира свежие (в виде салатов) или тушеные овощи, отварной картофель или пюре, но не жареный.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Мясные и рыбные блюда лучше употреблять в тушеном, отварном виде или приготовленные на пару.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Избегайте появления в меню школьника жареных блюд, жирных чипсов, соленых сухариков,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 как употребление таких продуктов может привести к развитию заболеваний желудочно-кишечного тракта и нарушению обменных процессов в организме.</a:t>
            </a:r>
          </a:p>
          <a:p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048000"/>
            <a:ext cx="2333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9530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990600"/>
            <a:ext cx="2286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81000" y="457200"/>
            <a:ext cx="5715000" cy="61690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 рационе Вашего ребенка должно быть много овощей и фруктов. Они содержат не только некоторые необходимые детскому организму витамины и минералы, но и пищевые волокна, органические кислоты, улучшающие всасывание железа и других микроэлементов, и полезных веществ. </a:t>
            </a:r>
          </a:p>
          <a:p>
            <a:pPr lvl="0"/>
            <a:r>
              <a:rPr lang="ru-RU" dirty="0" smtClean="0"/>
              <a:t>Фрукты, ягоды, овощи и зелень являются обязательной составной частью питания. Они являются незаменимым источником витаминов С, Р, провитамина А (каротина), витамина Е, легкоусвояемых углеводов - глюкозы и фруктозы, органических кислот, пектинов и пищевых волокон, минералов и микроэлементов. </a:t>
            </a:r>
          </a:p>
          <a:p>
            <a:pPr lvl="0"/>
            <a:r>
              <a:rPr lang="ru-RU" dirty="0" smtClean="0"/>
              <a:t>В питании детей полезно использовать все сезонные фрукты, ягоды, овощи и зелень в натуральном виде, а также в виде соков и пюре, в зимнее время можно давать наряду с натуральными плодами консервированные соки и пюре, компоты и другие заготовки.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334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657600"/>
            <a:ext cx="1981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828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правительства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РФ в настоящее время: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8077200" cy="4191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Разработка проекта федерального закона 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i="1" dirty="0" smtClean="0"/>
              <a:t>«О здоровом, в том числе горячем, питании для детей в образовательных учреждениях, лиц, находящихся в лечебно-профилактических учреждениях, оздоровительных учреждениях и учреждениях социальной защиты, военнослужащих и приравненных к ним лиц, а также лиц, находящихся в местах содержания под стражей или отбывающих наказание в исправительных учреждениях»</a:t>
            </a:r>
            <a:r>
              <a:rPr lang="ru-RU" dirty="0" smtClean="0"/>
              <a:t>.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Разработка подобного закона сейчас очень актуальна, потому что до сих пор нет единых требований, регулирующих систему социального питания.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"/>
            <a:ext cx="2333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28600" y="228600"/>
            <a:ext cx="5638800" cy="62452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Помните, что молоко и молочные продукты – залог «здоровья» костей ребенка. Постарайтесь сделать так, чтобы молоко стало любимым напитком в рационе питания детей. Оно может прекрасно утолять жажду и заменить сладкие газированные напитки.</a:t>
            </a:r>
          </a:p>
          <a:p>
            <a:r>
              <a:rPr lang="ru-RU" dirty="0" smtClean="0"/>
              <a:t>Продукты с высоким содержанием белка – мясо, птица, рыба, яйца – необходимы для нормального роста и развития школьника. Отдавайте предпочтение свежеприготовленным мясным продуктам, а не консервам и колбасам. </a:t>
            </a:r>
          </a:p>
          <a:p>
            <a:r>
              <a:rPr lang="ru-RU" dirty="0" smtClean="0"/>
              <a:t>Включайте рыбные блюда в меню ребенка не менее 3-х раз в неделю: они содержат необходимые ребенку жирные кислоты, а морская рыба – еще фосфор и йод.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4958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362200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8600"/>
            <a:ext cx="2200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457200"/>
            <a:ext cx="5943600" cy="60166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Постарайтесь, чтобы ребенок всегда имел с собой яблоко или какой-нибудь другой фрукт, зерновой батончик, сок, как дополнительное питание между основными приемами пищи. 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Не давайте ребенку шоколадных батончиков, чипсов, сухариков, газированных напитков.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Выработайте у ребенка негативное отношение к этим продуктам, рассказывая об их вредном влиянии на здоровье и внешность.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Сахар и кондитерские изделия обязательно входят в рацион детей, рекомендуется давать печенье, вафли, пастилу, мармелад, фруктовую карамель, варенье, джем, повидло и мед, если ребенок переносит его.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Шоколад и шоколадные конфеты повышают возбудимость нервной системы, могут вызывать аллергию, поэтому давать часто их детям не следует.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ночь давать детям сладости не рекомендуется, так как кислота, образующаяся в полости рта после их употребления, способствует возникновению кариеса зубов.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257800"/>
            <a:ext cx="2743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733800"/>
            <a:ext cx="2743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"/>
            <a:ext cx="1981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752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ОЖ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21" y="1066800"/>
            <a:ext cx="7504279" cy="540702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потребности </a:t>
            </a:r>
            <a:r>
              <a:rPr lang="ru-RU" sz="2800" dirty="0"/>
              <a:t>человека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3481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765798" y="152400"/>
            <a:ext cx="1997202" cy="670559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воде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пище</a:t>
            </a:r>
          </a:p>
          <a:p>
            <a:pPr algn="ctr">
              <a:lnSpc>
                <a:spcPct val="90000"/>
              </a:lnSpc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одежде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жилище</a:t>
            </a:r>
          </a:p>
          <a:p>
            <a:pPr algn="ctr">
              <a:lnSpc>
                <a:spcPct val="90000"/>
              </a:lnSpc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любви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уважении</a:t>
            </a:r>
          </a:p>
          <a:p>
            <a:pPr algn="ctr">
              <a:lnSpc>
                <a:spcPct val="90000"/>
              </a:lnSpc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деторождении и воспитании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ctr">
              <a:lnSpc>
                <a:spcPct val="90000"/>
              </a:lnSpc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труде и его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оплате</a:t>
            </a:r>
          </a:p>
          <a:p>
            <a:pPr algn="ctr">
              <a:lnSpc>
                <a:spcPct val="90000"/>
              </a:lnSpc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общественной жизни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отдыхе</a:t>
            </a:r>
          </a:p>
          <a:p>
            <a:pPr algn="ctr">
              <a:lnSpc>
                <a:spcPct val="90000"/>
              </a:lnSpc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достойной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старости</a:t>
            </a:r>
          </a:p>
          <a:p>
            <a:pPr algn="ctr">
              <a:lnSpc>
                <a:spcPct val="90000"/>
              </a:lnSpc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вероисповедании</a:t>
            </a:r>
          </a:p>
        </p:txBody>
      </p:sp>
      <p:pic>
        <p:nvPicPr>
          <p:cNvPr id="4" name="Picture 2" descr="C:\Documents and Settings\Администратор\Мои документы\Мои рисунки\-IMAGES-\SELECTED\PHOTOS\PEOPLES\PG1_P0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 rot="5400000">
            <a:off x="3322320" y="3246120"/>
            <a:ext cx="630936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чего зависит здоровье человека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629400" y="264794"/>
            <a:ext cx="2133600" cy="644080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1.Внешняя среда и природно-климатические условия 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Генетическая биология  человека (наследственность) 10%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Уровень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здравохранения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10%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ОБРАЗ ЖИЗНИ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(питание, условия учебы и труда, материально-бытовые условия) 60%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faktory-zdorovja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0" y="529231"/>
            <a:ext cx="6172200" cy="57995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685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Нарушения питания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67200" y="1066800"/>
            <a:ext cx="4724400" cy="57912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Переедание.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Увеличение количества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пищи и кратности приёма</a:t>
            </a:r>
          </a:p>
          <a:p>
            <a:pPr>
              <a:buFont typeface="Arial" pitchFamily="34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пищевые привычки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«перекус».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Недоедание.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Бедный пищевой рацион.</a:t>
            </a:r>
          </a:p>
          <a:p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25" y="3048000"/>
            <a:ext cx="3228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esktop\d79a88ee14_1336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90600"/>
            <a:ext cx="3276600" cy="1752600"/>
          </a:xfrm>
          <a:prstGeom prst="rect">
            <a:avLst/>
          </a:prstGeom>
          <a:noFill/>
        </p:spPr>
      </p:pic>
      <p:pic>
        <p:nvPicPr>
          <p:cNvPr id="1028" name="Picture 4" descr="C:\Users\admin\Desktop\Horn-of-Africa-hunger-1-720x5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76800"/>
            <a:ext cx="32766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РАЦИОНАЛЬНОЕ ПИТАНИЕ ДЕТЕЙ ШКОЛЬНОГО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Рациональное питание – одно из основных средств обеспечения нормального физического и умственного развития детей. </a:t>
            </a:r>
          </a:p>
          <a:p>
            <a:r>
              <a:rPr lang="ru-RU" dirty="0" smtClean="0"/>
              <a:t>Оно повышает их устойчивость к болезням и успеваемость.</a:t>
            </a:r>
          </a:p>
          <a:p>
            <a:r>
              <a:rPr lang="ru-RU" dirty="0" smtClean="0"/>
              <a:t>Значение рационального питания возрастает в условиях большой учебной нагрузки. Современные учебные программы очень насыщены. Для их выполнения требуются значительные усилия и большая затрата времени детей не только в школе, но и дома. Роль питания в современных условиях повышается в связи с ускорением физического развития и ранним половым созреванием.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28600" y="381000"/>
            <a:ext cx="8458200" cy="6092825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Огромная информация, которая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систематически поступает детям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школе и по другим каналам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(телевидение, радио, кино,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компьютер и др.), создает большую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нагрузку на нервную систему.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Снять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эту нагрузку помогает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правильно организованное питание.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современных условиях к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здоровью школьников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предъявляются повышенные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требования, и обеспечить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 его уровень является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важной и ответственной задачей.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решении этой задачи одну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главных ролей играет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рациональное питание.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25213566_li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1"/>
            <a:ext cx="3505200" cy="2819400"/>
          </a:xfrm>
          <a:prstGeom prst="rect">
            <a:avLst/>
          </a:prstGeom>
          <a:noFill/>
        </p:spPr>
      </p:pic>
      <p:pic>
        <p:nvPicPr>
          <p:cNvPr id="2053" name="Picture 5" descr="C:\Users\admin\Desktop\1284321067_sposoby_ustraneniya_prichin_vypadeniya_vol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52801"/>
            <a:ext cx="3581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 значение имеет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правильный режим питания.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современным научным данным наиболее обоснованным и полезным для детей школьного возраста является режим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четырех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пятиразового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питания, при котором достигаются наилучшие показатели физического состояния, развития и работоспособности.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питания школьника строится с учетом приемов пищи дома и в школе, а так же определяет не только время приема пищи, но и калорийный объем каждого приема пищи.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576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6576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802</TotalTime>
  <Words>1825</Words>
  <Application>Microsoft Office PowerPoint</Application>
  <PresentationFormat>Экран (4:3)</PresentationFormat>
  <Paragraphs>218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РАЦИОНАЛЬНОЕ ПИТАНИЕ ДЕТЕЙ ШКОЛЬНОГО ВОЗРАСТА</vt:lpstr>
      <vt:lpstr>Определение ВОЗ</vt:lpstr>
      <vt:lpstr>Работа правительства  РФ в настоящее время: </vt:lpstr>
      <vt:lpstr>Основные потребности человека</vt:lpstr>
      <vt:lpstr>От  чего зависит здоровье человека</vt:lpstr>
      <vt:lpstr>Нарушения питания</vt:lpstr>
      <vt:lpstr>РАЦИОНАЛЬНОЕ ПИТАНИЕ ДЕТЕЙ ШКОЛЬНОГО ВОЗРАСТА</vt:lpstr>
      <vt:lpstr>Презентация PowerPoint</vt:lpstr>
      <vt:lpstr>Презентация PowerPoint</vt:lpstr>
      <vt:lpstr>режимы питания  школьников в зависимости от смены обучения (в % от калорийности суточного рациона): </vt:lpstr>
      <vt:lpstr>Презентация PowerPoint</vt:lpstr>
      <vt:lpstr>Суточный калораж школьника</vt:lpstr>
      <vt:lpstr>Потребность школьника в белке</vt:lpstr>
      <vt:lpstr>Презентация PowerPoint</vt:lpstr>
      <vt:lpstr>Для обеспечения белковой полноценности питания необходимо ежедневно включать в пищевой рацион школьника:</vt:lpstr>
      <vt:lpstr>Примерный суточный набор  продуктов – источников растительного белка: </vt:lpstr>
      <vt:lpstr>Потребность в жирах школьников</vt:lpstr>
      <vt:lpstr>Значение жиров в питании школьников</vt:lpstr>
      <vt:lpstr>Презентация PowerPoint</vt:lpstr>
      <vt:lpstr>Отрицательное влияние избытка жира</vt:lpstr>
      <vt:lpstr>Значение углеводов в питании школьника</vt:lpstr>
      <vt:lpstr>Презентация PowerPoint</vt:lpstr>
      <vt:lpstr>Значение витаминов в питании школьника</vt:lpstr>
      <vt:lpstr>Презентация PowerPoint</vt:lpstr>
      <vt:lpstr>Значение минерального состава пищи в питании школьника</vt:lpstr>
      <vt:lpstr>Презентация PowerPoint</vt:lpstr>
      <vt:lpstr>СПОСОБЫ И ПРАВИЛА ПРИГОТОВЛЕНИЯ ПИЩИ</vt:lpstr>
      <vt:lpstr>На что обратить внимание при планировании рациона питания ребенка в первую очередь?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admin</dc:creator>
  <cp:lastModifiedBy>Алина Фидаильевна</cp:lastModifiedBy>
  <cp:revision>94</cp:revision>
  <dcterms:created xsi:type="dcterms:W3CDTF">2011-03-29T02:36:16Z</dcterms:created>
  <dcterms:modified xsi:type="dcterms:W3CDTF">2020-10-21T06:46:45Z</dcterms:modified>
</cp:coreProperties>
</file>