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34"/>
  </p:notesMasterIdLst>
  <p:sldIdLst>
    <p:sldId id="294" r:id="rId2"/>
    <p:sldId id="306" r:id="rId3"/>
    <p:sldId id="310" r:id="rId4"/>
    <p:sldId id="307" r:id="rId5"/>
    <p:sldId id="308" r:id="rId6"/>
    <p:sldId id="309" r:id="rId7"/>
    <p:sldId id="296" r:id="rId8"/>
    <p:sldId id="273" r:id="rId9"/>
    <p:sldId id="297" r:id="rId10"/>
    <p:sldId id="275" r:id="rId11"/>
    <p:sldId id="277" r:id="rId12"/>
    <p:sldId id="278" r:id="rId13"/>
    <p:sldId id="298" r:id="rId14"/>
    <p:sldId id="280" r:id="rId15"/>
    <p:sldId id="282" r:id="rId16"/>
    <p:sldId id="283" r:id="rId17"/>
    <p:sldId id="311" r:id="rId18"/>
    <p:sldId id="285" r:id="rId19"/>
    <p:sldId id="286" r:id="rId20"/>
    <p:sldId id="284" r:id="rId21"/>
    <p:sldId id="288" r:id="rId22"/>
    <p:sldId id="292" r:id="rId23"/>
    <p:sldId id="290" r:id="rId24"/>
    <p:sldId id="291" r:id="rId25"/>
    <p:sldId id="271" r:id="rId26"/>
    <p:sldId id="299" r:id="rId27"/>
    <p:sldId id="300" r:id="rId28"/>
    <p:sldId id="301" r:id="rId29"/>
    <p:sldId id="302" r:id="rId30"/>
    <p:sldId id="303" r:id="rId31"/>
    <p:sldId id="304" r:id="rId32"/>
    <p:sldId id="312" r:id="rId33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4" autoAdjust="0"/>
    <p:restoredTop sz="94624" autoAdjust="0"/>
  </p:normalViewPr>
  <p:slideViewPr>
    <p:cSldViewPr>
      <p:cViewPr varScale="1">
        <p:scale>
          <a:sx n="103" d="100"/>
          <a:sy n="103" d="100"/>
        </p:scale>
        <p:origin x="-19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2C38DB-DE75-428A-8F54-40402BBD44AD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52884D-7207-4181-AD39-CCFE849F19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5777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E36B23-7827-437D-89FB-338F9B7C7A95}" type="slidenum">
              <a:rPr lang="ru-RU"/>
              <a:pPr/>
              <a:t>2</a:t>
            </a:fld>
            <a:endParaRPr lang="ru-RU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3F346A-0610-4A84-8597-C6BC263B3255}" type="slidenum">
              <a:rPr lang="ru-RU"/>
              <a:pPr/>
              <a:t>4</a:t>
            </a:fld>
            <a:endParaRPr lang="ru-RU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52F5A4-DAE2-4877-97B5-A2610C501468}" type="slidenum">
              <a:rPr lang="ru-RU"/>
              <a:pPr/>
              <a:t>5</a:t>
            </a:fld>
            <a:endParaRPr lang="ru-RU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E13175B-C0E4-48A4-B918-0A386FD542A0}" type="slidenum">
              <a:rPr lang="ru-RU"/>
              <a:pPr/>
              <a:t>6</a:t>
            </a:fld>
            <a:endParaRPr lang="ru-RU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52884D-7207-4181-AD39-CCFE849F19AD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10/21/2020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10/21/2020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10/21/2020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01625" y="6245225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fld id="{58F909D7-5A54-473F-8A50-8CE338180E9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10/21/2020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10/21/2020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10/21/2020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10/21/2020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10/21/2020</a:t>
            </a:fld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10/21/2020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10/21/2020</a:t>
            </a:fld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10/21/2020</a:t>
            </a:fld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10/21/2020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76" r:id="rId12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152400"/>
            <a:ext cx="6172200" cy="175260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РАЦИОНАЛЬНОЕ ПИТАНИЕ ДЕТЕЙ ШКОЛЬНОГО ВОЗРАСТА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6019800"/>
            <a:ext cx="6629400" cy="533400"/>
          </a:xfrm>
        </p:spPr>
        <p:txBody>
          <a:bodyPr/>
          <a:lstStyle/>
          <a:p>
            <a:pPr algn="ctr"/>
            <a:endParaRPr lang="ru-RU" dirty="0"/>
          </a:p>
        </p:txBody>
      </p:sp>
      <p:pic>
        <p:nvPicPr>
          <p:cNvPr id="8" name="Рисунок 7" descr="e39f858172ab1f600ec620798806940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981200"/>
            <a:ext cx="6629400" cy="3962400"/>
          </a:xfrm>
          <a:prstGeom prst="rect">
            <a:avLst/>
          </a:prstGeom>
          <a:noFill/>
          <a:ln>
            <a:noFill/>
          </a:ln>
          <a:ex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режимы питания  школьников в зависимости от смены обучения</a:t>
            </a:r>
            <a:br>
              <a:rPr lang="ru-RU" dirty="0" smtClean="0"/>
            </a:br>
            <a:r>
              <a:rPr lang="ru-RU" dirty="0" smtClean="0"/>
              <a:t>(</a:t>
            </a:r>
            <a:r>
              <a:rPr lang="ru-RU" sz="2700" dirty="0" smtClean="0"/>
              <a:t>в % от калорийности суточного рациона):</a:t>
            </a:r>
            <a:br>
              <a:rPr lang="ru-RU" sz="2700" dirty="0" smtClean="0"/>
            </a:br>
            <a:endParaRPr lang="ru-RU" sz="27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828800"/>
            <a:ext cx="4953000" cy="5029200"/>
          </a:xfrm>
        </p:spPr>
        <p:txBody>
          <a:bodyPr>
            <a:normAutofit fontScale="92500" lnSpcReduction="10000"/>
          </a:bodyPr>
          <a:lstStyle/>
          <a:p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Для школьников, занимающихся в первую смену: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1-й завтрак (8 часов) – 20%;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2-й завтрак (11 часов) – 20%;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Обед (15 часов) – 35%;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Ужин (20 часов) – 25%.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Для школьников, занимающихся во вторую смену: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Завтрак (8 часов 30 мин.) – 20%;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Обед (12 часов 30 мин.) – 35%;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Полдник (16 часов 30 мин.) – 20%;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Ужин (20 часов 30 мин.) – 25%.</a:t>
            </a:r>
          </a:p>
          <a:p>
            <a:endParaRPr lang="ru-RU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0" y="1981201"/>
            <a:ext cx="2819400" cy="2362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0" y="4419600"/>
            <a:ext cx="28194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228600" y="228600"/>
            <a:ext cx="8458200" cy="5232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Промежутки между отдельными приемами пищи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должны превышать 4–5 часов,</a:t>
            </a:r>
            <a:r>
              <a:rPr kumimoji="0" lang="ru-RU" sz="2400" b="0" i="0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таком случае </a:t>
            </a:r>
            <a:r>
              <a:rPr kumimoji="0" lang="ru-RU" sz="2400" b="0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обеспечивается</a:t>
            </a:r>
            <a:r>
              <a:rPr kumimoji="0" lang="ru-RU" sz="2400" b="0" i="0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лучшее переваривание и усвоение пищи, а также исключается чувство голода.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Промежуток между ужином и завтраком следующего дня (ночной промежуток) </a:t>
            </a:r>
            <a:r>
              <a:rPr kumimoji="0" lang="ru-RU" sz="2400" b="0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должен превышать 12 часов.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Домашнее питание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должно дополнять школьное, что обеспечивает полноценность всего суточного пищевого рациона школьника.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Регулярный прием пищи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ежедневно в одно и то же время в более или менее равномерных количествах является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основой рационального детского питания.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strike="noStrike" cap="none" normalizeH="0" baseline="0" dirty="0" smtClean="0">
              <a:ln>
                <a:noFill/>
              </a:ln>
              <a:solidFill>
                <a:srgbClr val="00808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57800" y="4343400"/>
            <a:ext cx="26670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/>
          <a:lstStyle/>
          <a:p>
            <a:pPr algn="ctr"/>
            <a:r>
              <a:rPr lang="ru-RU" dirty="0" smtClean="0"/>
              <a:t>Суточный </a:t>
            </a:r>
            <a:r>
              <a:rPr lang="ru-RU" dirty="0" err="1" smtClean="0"/>
              <a:t>калораж</a:t>
            </a:r>
            <a:r>
              <a:rPr lang="ru-RU" dirty="0" smtClean="0"/>
              <a:t> школьника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>
          <a:xfrm>
            <a:off x="228600" y="685800"/>
            <a:ext cx="8458200" cy="6172200"/>
          </a:xfrm>
        </p:spPr>
        <p:txBody>
          <a:bodyPr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Питание детей должно наиболее полно удовлетворять как энергетические, так и ростовые их нужды.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Потребность в калориях детей младшего школьного возраста     7 – 10 лет составляет 2400 ккал/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Дети в возрасте 11–13 лет должны получать 2850 ккал в сутки.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 подростков (14–17 лет) потребность в калориях большая, чем у взрослых. Потребность в калориях юношей (14–17 лет) составляет 3150 ккал, что соответствует потребности мужчин – рабочих в возрасте 18–40 лет, занятых трудом, который требует значительных физических усилий.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Таким образом, питание школьника должно быть достаточно  калорийным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Этого можно достигнуть включением в суточный рацион достаточного количества пищевых веществ:               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белков, жиров, углеводов.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58200" cy="71596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Потребность школьника в белке</a:t>
            </a:r>
            <a:endParaRPr lang="ru-RU" sz="44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5867400" cy="5254752"/>
          </a:xfrm>
        </p:spPr>
        <p:txBody>
          <a:bodyPr>
            <a:normAutofit fontScale="92500" lnSpcReduction="10000"/>
          </a:bodyPr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Потребность в белке детей в связи с интенсивными процессами их роста и развития большая, чем у взрослых.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школьников младшего возраста 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потребность в белке – 2,5–3 г на 1 кг веса,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школьников старшего возраста (14–17 лет) – не менее 2 г на 1 кг веса тела. 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количественном выражении 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 в возрасте 7 – 10 лет должны получать 80 г белка в сутки, 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возрасте 11–13 лет – 93 г, 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юноши (14–17 лет) – 106 г 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девушки (14–17 лет) – 96 г.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3600" y="2362200"/>
            <a:ext cx="27432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228600" y="457201"/>
            <a:ext cx="6172200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Удовлетворение потребности в белке производится за счет как 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животных</a:t>
            </a:r>
            <a:r>
              <a:rPr kumimoji="0" lang="ru-RU" sz="2000" b="0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так и 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растительных белков</a:t>
            </a:r>
            <a:r>
              <a:rPr kumimoji="0" lang="ru-RU" sz="2000" b="0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sng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Основные источники животного белка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2000" b="0" i="0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молоко и молочные продукты, мясо, рыба и яйца.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sng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Источниками растительного белка </a:t>
            </a:r>
            <a:r>
              <a:rPr kumimoji="0" lang="ru-RU" sz="2000" b="0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являются многие пищевые продукты, но главное значение имеют хлебобулочные изделия, крупяные и макаронные изделия, а также картофель.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 эти продукты должны рассматриваться как обязательные и при том незаменимые составные части детского пищевого рациона.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Известно, что удовлетворение ростовых потребностей детского организма происходит при высоком уровне в рационе животного белка.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современным данным, удельный вес животного белка в суточном рационе школьника должен составлять 60 % общего количества белка. </a:t>
            </a:r>
            <a:endParaRPr kumimoji="0" lang="ru-RU" sz="2000" b="0" i="0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24600" y="4267200"/>
            <a:ext cx="1781175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24600" y="609600"/>
            <a:ext cx="22860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24600" y="2590800"/>
            <a:ext cx="233362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cap="none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обеспечения белковой полноценности питания необходимо ежедневно включать в пищевой рацион школьника: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5334000" cy="4873752"/>
          </a:xfrm>
        </p:spPr>
        <p:txBody>
          <a:bodyPr>
            <a:normAutofit fontScale="92500" lnSpcReduction="20000"/>
          </a:bodyPr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молоко – 500 г, 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одно яйцо, творог – 40–50 г,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сыр – 10–15 г, 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рыба – 40–60 г, 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мясо 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школьникам младшего возраста 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(7 – 10 лет) – 140 г, 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среднего возраста (11–13 лет) – 175 г 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подросткам (14–17 лет) – 220 г. 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Таким набором животных продуктов можно полностью удовлетворить потребность растущего организма 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белке при условии поступления достаточного количества растительного белка.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38800" y="3048000"/>
            <a:ext cx="21336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38800" y="1447800"/>
            <a:ext cx="2162175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38800" y="4876800"/>
            <a:ext cx="2133600" cy="1828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248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u="sng" dirty="0" smtClean="0"/>
              <a:t>Примерный суточный набор  продуктов – источников растительного белка: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6172200" cy="4191000"/>
          </a:xfrm>
        </p:spPr>
        <p:txBody>
          <a:bodyPr>
            <a:normAutofit fontScale="92500" lnSpcReduction="10000"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хлеб ржаной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100 г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(для школьников младшего возраста – 75 г);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пшеничные хлебобулочные изделия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200 г (для младшего возраста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165 г,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юношей – 250 г);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крупы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35 г;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макаронные издели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 – 15 г;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бобовые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10 г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для школьников младшего 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возраста – 5 г).</a:t>
            </a:r>
            <a:endParaRPr lang="en-US" sz="17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24600" y="1524001"/>
            <a:ext cx="2362200" cy="2438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10200" y="4267200"/>
            <a:ext cx="26670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14600" y="5181600"/>
            <a:ext cx="25908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05800" cy="56356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Потребность в жирах школьников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52400" y="914400"/>
            <a:ext cx="6477000" cy="5559552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Потребность в жире школьников такая же, как и потребность в белке.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Средняя потребность школьника в жире составляет 80–90 г в сутки, в том числе растительного – 20–30 г.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Наиболее полезным в детском питании является </a:t>
            </a:r>
          </a:p>
          <a:p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сливочное масло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в котором находятся витамины А и Д,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фосфатиды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необходимые растущему организму. </a:t>
            </a:r>
          </a:p>
          <a:p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растительное масло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(10–15 % от общего содержания жира). Большие количества растительного масла не могут быть рекомендованы в детском питании в связи с трудностью его переваривания и усвоения, а также созданием избыточных количеств полиненасыщенных жирных кислот – сверх установленных величин потребностей, что является нежелательным и не безразличным для детского организма.</a:t>
            </a:r>
          </a:p>
          <a:p>
            <a:endParaRPr lang="ru-RU" sz="20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00800" y="1219200"/>
            <a:ext cx="233362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3505200"/>
            <a:ext cx="167640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58200" cy="56356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Значение жиров в питании школьников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6172200" cy="5483352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Жиры используются организмом 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для роста, для построения нервной ткани и 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вешества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мозга. 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Жиры являются растворителями витаминов А и Д, обеспечивая наиболее полное их усвоение. Некоторые жиры сами являются источниками витаминов А и Д, а также необходимых в детском возрасте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фосфатидов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и полиненасыщенных жирных кислот.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Отсутствие жира в питании детей отрицательно сказывается на их здоровье, особенно на иммунобиологических свойствах. </a:t>
            </a:r>
          </a:p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9800" y="1143001"/>
            <a:ext cx="26670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304800" y="457200"/>
            <a:ext cx="6096000" cy="6016625"/>
          </a:xfrm>
        </p:spPr>
        <p:txBody>
          <a:bodyPr>
            <a:no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 недостаточном поступлении жира ослабляются защитные свойства организма и он становится более чувствительным к воздействию неблагоприятных факторов внешней среды, особенно к холоду.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Дети становятся более восприимчивы к различным заболеваниям, особенно к острым респираторным заболеваниям, гриппу и др.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 длительном недостаточном содержании жиров в питании детей отмечаются замедление роста и расстройства функции нервной системы.</a:t>
            </a:r>
          </a:p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24600" y="2743200"/>
            <a:ext cx="18288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24600" y="381000"/>
            <a:ext cx="18288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24600" y="4876800"/>
            <a:ext cx="1828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rrowheads="1"/>
          </p:cNvSpPr>
          <p:nvPr>
            <p:ph type="title"/>
          </p:nvPr>
        </p:nvSpPr>
        <p:spPr>
          <a:xfrm rot="5400000">
            <a:off x="3160968" y="3011234"/>
            <a:ext cx="6583678" cy="561213"/>
          </a:xfrm>
        </p:spPr>
        <p:txBody>
          <a:bodyPr>
            <a:noAutofit/>
          </a:bodyPr>
          <a:lstStyle/>
          <a:p>
            <a:pPr algn="ctr"/>
            <a:r>
              <a:rPr lang="ru-RU" sz="2800" b="0" dirty="0">
                <a:latin typeface="Times New Roman" pitchFamily="18" charset="0"/>
                <a:cs typeface="Times New Roman" pitchFamily="18" charset="0"/>
              </a:rPr>
              <a:t>Определение ВОЗ</a:t>
            </a:r>
          </a:p>
        </p:txBody>
      </p:sp>
      <p:sp>
        <p:nvSpPr>
          <p:cNvPr id="9219" name="Rectangle 3"/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6781800" y="0"/>
            <a:ext cx="2133600" cy="6858000"/>
          </a:xfrm>
        </p:spPr>
        <p:txBody>
          <a:bodyPr>
            <a:noAutofit/>
          </a:bodyPr>
          <a:lstStyle/>
          <a:p>
            <a:r>
              <a:rPr lang="ru-RU" sz="1500" b="1" u="sng" dirty="0">
                <a:latin typeface="Times New Roman" pitchFamily="18" charset="0"/>
                <a:cs typeface="Times New Roman" pitchFamily="18" charset="0"/>
              </a:rPr>
              <a:t>Здоровье </a:t>
            </a: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полное 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физическое, психическое и социальное благополучие человека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500" b="1" u="sng" dirty="0" smtClean="0">
                <a:latin typeface="Times New Roman" pitchFamily="18" charset="0"/>
                <a:cs typeface="Times New Roman" pitchFamily="18" charset="0"/>
              </a:rPr>
              <a:t>Рациональное питание </a:t>
            </a:r>
          </a:p>
          <a:p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одно из основных средств обеспечения нормального физического и умственного развития детей.</a:t>
            </a:r>
          </a:p>
          <a:p>
            <a:r>
              <a:rPr lang="ru-RU" sz="1500" b="1" u="sng" dirty="0" smtClean="0">
                <a:latin typeface="Times New Roman" pitchFamily="18" charset="0"/>
                <a:cs typeface="Times New Roman" pitchFamily="18" charset="0"/>
              </a:rPr>
              <a:t>Здоровый образ жизни </a:t>
            </a:r>
            <a:r>
              <a:rPr lang="ru-RU" sz="1500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это концепция жизнедеятельности человека, направленная на улучшение и сохранение здоровья с помощью соответствующего питания, физической подготовки, </a:t>
            </a:r>
            <a:endParaRPr lang="en-US" sz="1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морального настроя </a:t>
            </a:r>
            <a:endParaRPr lang="en-US" sz="1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и отказа от вредных привычек.</a:t>
            </a:r>
            <a:endParaRPr lang="ru-RU" sz="15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10" descr="все фрукты"/>
          <p:cNvPicPr>
            <a:picLocks noGrp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50" r="16250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Autofit/>
          </a:bodyPr>
          <a:lstStyle/>
          <a:p>
            <a:pPr algn="ctr"/>
            <a:r>
              <a:rPr lang="ru-RU" sz="4000" u="sng" dirty="0" smtClean="0"/>
              <a:t>Отрицательное влияние избытка жира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752600"/>
            <a:ext cx="8229600" cy="205740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нарушается обмен веществ,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ухудшается использование белка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расстраивается пищеварение.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следствии чего появляется избыточная масса тела.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8200" y="3962400"/>
            <a:ext cx="33528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71600" y="3962400"/>
            <a:ext cx="20574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05800" cy="86836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Значение углеводов в питании школьника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95400"/>
            <a:ext cx="5486400" cy="5178552"/>
          </a:xfrm>
        </p:spPr>
        <p:txBody>
          <a:bodyPr>
            <a:normAutofit fontScale="55000" lnSpcReduction="20000"/>
          </a:bodyPr>
          <a:lstStyle/>
          <a:p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В питании школьников важное значение имеют углеводы, которые являются основным источником энергии для мышечной деятельности.      В связи с высокой подвижностью школьников их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энергозатраты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значительны. </a:t>
            </a:r>
          </a:p>
          <a:p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Количество углеводов в питании школьников должно быть в 4 раза больше, чем белков и жиров, т. е. 320–420 г в сутки.</a:t>
            </a:r>
          </a:p>
          <a:p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Нужно использовать легко усвояемые углеводы (сахар, мед, варенье, кондитерские изделия и др.).</a:t>
            </a:r>
          </a:p>
          <a:p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Количество легко усвояемых углеводов в пищевом рационе школьника должно составлять 20 % от общего содержания углеводов, т. е. 70 – 100 г в сутки. </a:t>
            </a:r>
          </a:p>
          <a:p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Основная потребность в углеводах покрывается за счет крахмала, который содержится в большом количестве в хлебных и крупяных продуктах. </a:t>
            </a:r>
          </a:p>
          <a:p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9800" y="1371600"/>
            <a:ext cx="25908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304800" y="457200"/>
            <a:ext cx="5181600" cy="624840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Поэтому в детском питании предусматривается довольно большое количество хлебобулочных изделий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(300–400 г) и круп (35 г) в день.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Однако преимущественно углеводное питание при недостаточности в рационе белка и жира наносит большой ущерб здоровью детей. При этом отмечается нарушение обмена, отставание в росте и общем развитии, ожирение, склонность к частым заболеваниям.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Таким образом, питание школьника должно быть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сбалансированным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т. е. включающим все пищевые вещества в оптимальных соотношениях.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Соотношение белков, жиров и углеводов должно составлять 1:1:4</a:t>
            </a:r>
          </a:p>
        </p:txBody>
      </p:sp>
      <p:pic>
        <p:nvPicPr>
          <p:cNvPr id="15363" name="Рисунок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0" y="609600"/>
            <a:ext cx="3352800" cy="4953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05800" cy="63976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Значение витаминов в питании школьника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6019800" cy="540715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В поддержании здоровья детей важную роль играют витамины пищи. </a:t>
            </a:r>
          </a:p>
          <a:p>
            <a:r>
              <a:rPr lang="ru-RU" dirty="0" smtClean="0"/>
              <a:t>У школьников, в связи с интенсивным ростом и большой учебной нагрузкой, потребность в витаминах повышена, особенно в витаминах А, Д и С. </a:t>
            </a:r>
          </a:p>
          <a:p>
            <a:r>
              <a:rPr lang="ru-RU" dirty="0" smtClean="0"/>
              <a:t>Удовлетворение потребности в этих витаминах достигается путем ежедневного использования молока, сыра, творога, сметаны, сливочного масла, яиц, мяса, рыбы, т. е. продуктов животного происхождения. </a:t>
            </a:r>
          </a:p>
          <a:p>
            <a:r>
              <a:rPr lang="ru-RU" dirty="0" smtClean="0"/>
              <a:t>Однако в обеспечении витамином А большую роль могут сыграть и некоторые растительные продукты – зеленые овощи и морковь, содержащие каротин, вещество, которое превращается в организме в витамин А.</a:t>
            </a:r>
          </a:p>
          <a:p>
            <a:r>
              <a:rPr lang="ru-RU" dirty="0" smtClean="0"/>
              <a:t>Каротин моркови наиболее полно используется в организме, если ее измельчить, например, на терке или употреблять в отварном виде.</a:t>
            </a: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00800" y="3810000"/>
            <a:ext cx="23622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00800" y="1143001"/>
            <a:ext cx="23622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0" y="609600"/>
            <a:ext cx="6477000" cy="5864225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Витамин Д может образовываться в коже под влиянием ультрафиолетовых лучей солнца. Поэтому школьники должны ежедневно как можно больше находиться на открытом воздухе. Зимой для этой цели успешно может использоваться искусственное ультрафиолетовое облучение в школьных или иных специальных кабинетах. Применять препараты витамина Д можно только по назначению врача.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Много витаминов А и Д содержится в печени, в связи с чем блюда из печени очень желательны в питании школьников. Удовлетворение потребности в витаминах С и Р, а также в некоторых витаминах группы В происходит главным образом за счет овощей и фруктов. В связи с этим в питании школьников должно предусматриваться ежедневное потребление больших количеств овощей (300–350 г)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фруктов (150–300 г).</a:t>
            </a:r>
          </a:p>
          <a:p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00800" y="3124200"/>
            <a:ext cx="19812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24600" y="762000"/>
            <a:ext cx="2066925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30580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Значение минерального состава пищи в питании школьника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524000"/>
            <a:ext cx="7467600" cy="4873752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ru-RU" sz="3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Питание школьников должно включать необходимый комплекс минеральных солей. Значение их в развитии и жизнедеятельности организма многообразно. </a:t>
            </a:r>
          </a:p>
          <a:p>
            <a:pPr lvl="0"/>
            <a:r>
              <a:rPr lang="ru-RU" sz="3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Они являются обязательной составной частью крови, гормонов, ферментов и др., используются для построения костной, мышечной, нервной и других тканей, участвуют в процессах обмена веществ, в поддержании необходимого давления в клетках и других сложных процессах. </a:t>
            </a:r>
          </a:p>
          <a:p>
            <a:pPr lvl="0"/>
            <a:r>
              <a:rPr lang="ru-RU" sz="3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Особенно важное значение для детей имеют кальций и фосфор, которые являются основными структурными компонентами скелета. </a:t>
            </a: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quarter" idx="4294967295"/>
          </p:nvPr>
        </p:nvSpPr>
        <p:spPr>
          <a:xfrm>
            <a:off x="0" y="381000"/>
            <a:ext cx="6324600" cy="6092825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школьном возрасте кальция требуется около 1,2 г в сутки, а фосфора почти в 2 раза больше. </a:t>
            </a:r>
          </a:p>
          <a:p>
            <a:pPr lvl="0"/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того, чтобы удовлетворить эту потребность, необходимо включать в рацион продукты, богатые кальцием и фосфором. </a:t>
            </a:r>
          </a:p>
          <a:p>
            <a:pPr lvl="0"/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Особенно много кальция содержится в молоке и молочных продуктах. Кальций молока усваивается полностью. </a:t>
            </a:r>
          </a:p>
          <a:p>
            <a:pPr lvl="0"/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удовлетворения суточной потребности в кальции достаточно употребить 0,5 л молока или 100 г сыра. Источником фосфора в детском питании являются яйца, сыр, мясо, рыба, овсяная крупа, бобовые и др. </a:t>
            </a:r>
          </a:p>
          <a:p>
            <a:pPr lvl="0"/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обычном, смешанном, сбалансированном, рациональном питании обеспечивается удовлетворение потребности организма в большинстве минеральных веществ, в том числе и в микроэлементах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24600" y="1981200"/>
            <a:ext cx="2209800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24600" y="304800"/>
            <a:ext cx="2209800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24600" y="3886200"/>
            <a:ext cx="18288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СПОСОБЫ И ПРАВИЛА ПРИГОТОВЛЕНИЯ ПИЩИ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4800" y="1143000"/>
            <a:ext cx="5334000" cy="5562600"/>
          </a:xfrm>
        </p:spPr>
        <p:txBody>
          <a:bodyPr>
            <a:normAutofit/>
          </a:bodyPr>
          <a:lstStyle/>
          <a:p>
            <a:r>
              <a:rPr lang="ru-RU" dirty="0" smtClean="0"/>
              <a:t>варка,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тушение, 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запекание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пассерование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припускание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приготовление пиши на пару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Различные приемы тепловой обработки помогают разнообразить вкусовые свойства одного и того же продукта, и еда не будет приедаться.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На что обратить внимание при планировании рациона питания ребенка в первую очередь?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5105400" cy="5407152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 выборе зерновых продуктов отдавайте предпочтение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цельнозерновым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хлебобулочным изделиям, макаронам, кашам. Обращайте внимание на продукты, обогащенные витаминами и минеральными веществами.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Предлагайте ребенку в качестве гарнира свежие (в виде салатов) или тушеные овощи, отварной картофель или пюре, но не жареный.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Мясные и рыбные блюда лучше употреблять в тушеном, отварном виде или приготовленные на пару.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Избегайте появления в меню школьника жареных блюд, жирных чипсов, соленых сухариков,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FAST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FOOD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Так как употребление таких продуктов может привести к развитию заболеваний желудочно-кишечного тракта и нарушению обменных процессов в организме.</a:t>
            </a:r>
          </a:p>
          <a:p>
            <a:endParaRPr lang="ru-RU" dirty="0"/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3048000"/>
            <a:ext cx="233362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0" y="4953000"/>
            <a:ext cx="23622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5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0" y="990600"/>
            <a:ext cx="2286000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381000" y="457200"/>
            <a:ext cx="5715000" cy="6169025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dirty="0" smtClean="0"/>
              <a:t>В рационе Вашего ребенка должно быть много овощей и фруктов. Они содержат не только некоторые необходимые детскому организму витамины и минералы, но и пищевые волокна, органические кислоты, улучшающие всасывание железа и других микроэлементов, и полезных веществ. </a:t>
            </a:r>
          </a:p>
          <a:p>
            <a:pPr lvl="0"/>
            <a:r>
              <a:rPr lang="ru-RU" dirty="0" smtClean="0"/>
              <a:t>Фрукты, ягоды, овощи и зелень являются обязательной составной частью питания. Они являются незаменимым источником витаминов С, Р, провитамина А (каротина), витамина Е, легкоусвояемых углеводов - глюкозы и фруктозы, органических кислот, пектинов и пищевых волокон, минералов и микроэлементов. </a:t>
            </a:r>
          </a:p>
          <a:p>
            <a:pPr lvl="0"/>
            <a:r>
              <a:rPr lang="ru-RU" dirty="0" smtClean="0"/>
              <a:t>В питании детей полезно использовать все сезонные фрукты, ягоды, овощи и зелень в натуральном виде, а также в виде соков и пюре, в зимнее время можно давать наряду с натуральными плодами консервированные соки и пюре, компоты и другие заготовки.</a:t>
            </a:r>
          </a:p>
          <a:p>
            <a:endParaRPr lang="ru-RU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48400" y="533400"/>
            <a:ext cx="22860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72200" y="3657600"/>
            <a:ext cx="1981200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924800" cy="182880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Работа правительства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РФ в настоящее время: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81000" y="2057400"/>
            <a:ext cx="8077200" cy="419100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Разработка проекта федерального закона </a:t>
            </a:r>
          </a:p>
          <a:p>
            <a:pPr>
              <a:buNone/>
            </a:pPr>
            <a:r>
              <a:rPr lang="ru-RU" b="1" dirty="0" smtClean="0"/>
              <a:t>   </a:t>
            </a:r>
            <a:r>
              <a:rPr lang="ru-RU" b="1" i="1" dirty="0" smtClean="0"/>
              <a:t>«О здоровом, в том числе горячем, питании для детей в образовательных учреждениях, лиц, находящихся в лечебно-профилактических учреждениях, оздоровительных учреждениях и учреждениях социальной защиты, военнослужащих и приравненных к ним лиц, а также лиц, находящихся в местах содержания под стражей или отбывающих наказание в исправительных учреждениях»</a:t>
            </a:r>
            <a:r>
              <a:rPr lang="ru-RU" dirty="0" smtClean="0"/>
              <a:t>.</a:t>
            </a:r>
            <a:r>
              <a:rPr lang="ru-RU" sz="1800" dirty="0" smtClean="0"/>
              <a:t> 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Разработка подобного закона сейчас очень актуальна, потому что до сих пор нет единых требований, регулирующих систему социального питания.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0" y="381000"/>
            <a:ext cx="233362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228600" y="228600"/>
            <a:ext cx="5638800" cy="6245225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dirty="0" smtClean="0"/>
              <a:t>Помните, что молоко и молочные продукты – залог «здоровья» костей ребенка. Постарайтесь сделать так, чтобы молоко стало любимым напитком в рационе питания детей. Оно может прекрасно утолять жажду и заменить сладкие газированные напитки.</a:t>
            </a:r>
          </a:p>
          <a:p>
            <a:r>
              <a:rPr lang="ru-RU" dirty="0" smtClean="0"/>
              <a:t>Продукты с высоким содержанием белка – мясо, птица, рыба, яйца – необходимы для нормального роста и развития школьника. Отдавайте предпочтение свежеприготовленным мясным продуктам, а не консервам и колбасам. </a:t>
            </a:r>
          </a:p>
          <a:p>
            <a:r>
              <a:rPr lang="ru-RU" dirty="0" smtClean="0"/>
              <a:t>Включайте рыбные блюда в меню ребенка не менее 3-х раз в неделю: они содержат необходимые ребенку жирные кислоты, а морская рыба – еще фосфор и йод. </a:t>
            </a:r>
          </a:p>
          <a:p>
            <a:pPr lvl="0"/>
            <a:endParaRPr lang="ru-RU" dirty="0" smtClean="0"/>
          </a:p>
          <a:p>
            <a:endParaRPr lang="ru-RU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7400" y="4495800"/>
            <a:ext cx="22098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3600" y="2362200"/>
            <a:ext cx="2200275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43600" y="228600"/>
            <a:ext cx="220027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0" y="457200"/>
            <a:ext cx="5943600" cy="6016625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Постарайтесь, чтобы ребенок всегда имел с собой яблоко или какой-нибудь другой фрукт, зерновой батончик, сок, как дополнительное питание между основными приемами пищи. </a:t>
            </a:r>
          </a:p>
          <a:p>
            <a:pPr lvl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Не давайте ребенку шоколадных батончиков, чипсов, сухариков, газированных напитков.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Выработайте у ребенка негативное отношение к этим продуктам, рассказывая об их вредном влиянии на здоровье и внешность.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Сахар и кондитерские изделия обязательно входят в рацион детей, рекомендуется давать печенье, вафли, пастилу, мармелад, фруктовую карамель, варенье, джем, повидло и мед, если ребенок переносит его.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Шоколад и шоколадные конфеты повышают возбудимость нервной системы, могут вызывать аллергию, поэтому давать часто их детям не следует.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ночь давать детям сладости не рекомендуется, так как кислота, образующаяся в полости рта после их употребления, способствует возникновению кариеса зубов.</a:t>
            </a:r>
          </a:p>
          <a:p>
            <a:endParaRPr lang="ru-RU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3600" y="5257800"/>
            <a:ext cx="2743200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3600" y="3733800"/>
            <a:ext cx="27432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72200" y="152400"/>
            <a:ext cx="1981200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72200" y="1752600"/>
            <a:ext cx="1905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05800" cy="71596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ЗОЖ.jpg"/>
          <p:cNvPicPr>
            <a:picLocks noGrp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9121" y="1066800"/>
            <a:ext cx="7504279" cy="5407025"/>
          </a:xfrm>
          <a:prstGeom prst="rect">
            <a:avLst/>
          </a:prstGeom>
          <a:noFill/>
          <a:ln>
            <a:noFill/>
          </a:ln>
          <a:ex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Основные потребности </a:t>
            </a:r>
            <a:r>
              <a:rPr lang="ru-RU" sz="2800" dirty="0"/>
              <a:t>человека</a:t>
            </a:r>
          </a:p>
        </p:txBody>
      </p:sp>
      <p:sp>
        <p:nvSpPr>
          <p:cNvPr id="6" name="Рисунок 5"/>
          <p:cNvSpPr>
            <a:spLocks noGrp="1"/>
          </p:cNvSpPr>
          <p:nvPr>
            <p:ph type="pic" idx="1"/>
          </p:nvPr>
        </p:nvSpPr>
        <p:spPr/>
      </p:sp>
      <p:sp>
        <p:nvSpPr>
          <p:cNvPr id="34819" name="Rectangle 3"/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6765798" y="152400"/>
            <a:ext cx="1997202" cy="6705599"/>
          </a:xfrm>
        </p:spPr>
        <p:txBody>
          <a:bodyPr>
            <a:normAutofit fontScale="92500" lnSpcReduction="10000"/>
          </a:bodyPr>
          <a:lstStyle/>
          <a:p>
            <a:pPr algn="ctr">
              <a:lnSpc>
                <a:spcPct val="900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В воде и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пище</a:t>
            </a:r>
          </a:p>
          <a:p>
            <a:pPr algn="ctr">
              <a:lnSpc>
                <a:spcPct val="90000"/>
              </a:lnSpc>
              <a:buNone/>
            </a:pPr>
            <a:endParaRPr lang="ru-RU" sz="21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В одежде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жилище</a:t>
            </a:r>
          </a:p>
          <a:p>
            <a:pPr algn="ctr">
              <a:lnSpc>
                <a:spcPct val="90000"/>
              </a:lnSpc>
              <a:buNone/>
            </a:pPr>
            <a:endParaRPr lang="ru-RU" sz="21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В любви и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уважении</a:t>
            </a:r>
          </a:p>
          <a:p>
            <a:pPr algn="ctr">
              <a:lnSpc>
                <a:spcPct val="90000"/>
              </a:lnSpc>
            </a:pPr>
            <a:endParaRPr lang="ru-RU" sz="21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В деторождении и воспитании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детей</a:t>
            </a:r>
          </a:p>
          <a:p>
            <a:pPr algn="ctr">
              <a:lnSpc>
                <a:spcPct val="90000"/>
              </a:lnSpc>
            </a:pPr>
            <a:endParaRPr lang="ru-RU" sz="21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В труде и его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оплате</a:t>
            </a:r>
          </a:p>
          <a:p>
            <a:pPr algn="ctr">
              <a:lnSpc>
                <a:spcPct val="90000"/>
              </a:lnSpc>
            </a:pPr>
            <a:endParaRPr lang="ru-RU" sz="21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В общественной жизни и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отдыхе</a:t>
            </a:r>
          </a:p>
          <a:p>
            <a:pPr algn="ctr">
              <a:lnSpc>
                <a:spcPct val="90000"/>
              </a:lnSpc>
            </a:pPr>
            <a:endParaRPr lang="ru-RU" sz="21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В достойной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старости</a:t>
            </a:r>
          </a:p>
          <a:p>
            <a:pPr algn="ctr">
              <a:lnSpc>
                <a:spcPct val="90000"/>
              </a:lnSpc>
            </a:pPr>
            <a:endParaRPr lang="ru-RU" sz="21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В вероисповедании</a:t>
            </a:r>
          </a:p>
        </p:txBody>
      </p:sp>
      <p:pic>
        <p:nvPicPr>
          <p:cNvPr id="4" name="Picture 2" descr="C:\Documents and Settings\Администратор\Мои документы\Мои рисунки\-IMAGES-\SELECTED\PHOTOS\PEOPLES\PG1_P007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09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rrowheads="1"/>
          </p:cNvSpPr>
          <p:nvPr>
            <p:ph type="title"/>
          </p:nvPr>
        </p:nvSpPr>
        <p:spPr>
          <a:xfrm rot="5400000">
            <a:off x="3322320" y="3246120"/>
            <a:ext cx="6309360" cy="4572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чего зависит здоровье человека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7" name="Rectangle 3"/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6629400" y="264794"/>
            <a:ext cx="2133600" cy="6440805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1.Внешняя среда и природно-климатические условия </a:t>
            </a:r>
          </a:p>
          <a:p>
            <a:pPr algn="ctr"/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20%</a:t>
            </a:r>
          </a:p>
          <a:p>
            <a:pPr algn="ctr"/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2. Генетическая биология  человека (наследственность) 10%</a:t>
            </a:r>
          </a:p>
          <a:p>
            <a:pPr algn="ctr"/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3. Уровень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здравохранения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10%</a:t>
            </a:r>
          </a:p>
          <a:p>
            <a:pPr algn="ctr"/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4. ОБРАЗ ЖИЗНИ</a:t>
            </a:r>
          </a:p>
          <a:p>
            <a:pPr algn="ctr"/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(питание, условия учебы и труда, материально-бытовые условия) 60%</a:t>
            </a:r>
            <a:endParaRPr lang="ru-RU" sz="1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 descr="faktory-zdorovja2.jpg"/>
          <p:cNvPicPr>
            <a:picLocks noGrp="1" noChangeAspect="1"/>
          </p:cNvPicPr>
          <p:nvPr>
            <p:ph type="pic" idx="1"/>
          </p:nvPr>
        </p:nvPicPr>
        <p:blipFill>
          <a:blip r:embed="rId3"/>
          <a:stretch>
            <a:fillRect/>
          </a:stretch>
        </p:blipFill>
        <p:spPr>
          <a:xfrm>
            <a:off x="0" y="529231"/>
            <a:ext cx="6172200" cy="5799538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0"/>
            <a:ext cx="8540750" cy="685800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Нарушения питания</a:t>
            </a:r>
          </a:p>
        </p:txBody>
      </p:sp>
      <p:sp>
        <p:nvSpPr>
          <p:cNvPr id="30723" name="Rectangle 3"/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4267200" y="1066800"/>
            <a:ext cx="4724400" cy="5791200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Переедание.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Увеличение количества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пищи и кратности приёма</a:t>
            </a:r>
          </a:p>
          <a:p>
            <a:pPr>
              <a:buFont typeface="Arial" pitchFamily="34" charset="0"/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Вредные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пищевые привычки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фастфуд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«перекус».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Недоедание.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Бедный пищевой рацион.</a:t>
            </a:r>
          </a:p>
          <a:p>
            <a:endParaRPr lang="ru-RU" sz="2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09625" y="3048000"/>
            <a:ext cx="3228975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 descr="C:\Users\admin\Desktop\d79a88ee14_13360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0" y="990600"/>
            <a:ext cx="3276600" cy="1752600"/>
          </a:xfrm>
          <a:prstGeom prst="rect">
            <a:avLst/>
          </a:prstGeom>
          <a:noFill/>
        </p:spPr>
      </p:pic>
      <p:pic>
        <p:nvPicPr>
          <p:cNvPr id="1028" name="Picture 4" descr="C:\Users\admin\Desktop\Horn-of-Africa-hunger-1-720x53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2000" y="4876800"/>
            <a:ext cx="3276600" cy="1752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РАЦИОНАЛЬНОЕ ПИТАНИЕ ДЕТЕЙ ШКОЛЬНОГО ВОЗРАСТА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Рациональное питание – одно из основных средств обеспечения нормального физического и умственного развития детей. </a:t>
            </a:r>
          </a:p>
          <a:p>
            <a:r>
              <a:rPr lang="ru-RU" dirty="0" smtClean="0"/>
              <a:t>Оно повышает их устойчивость к болезням и успеваемость.</a:t>
            </a:r>
          </a:p>
          <a:p>
            <a:r>
              <a:rPr lang="ru-RU" dirty="0" smtClean="0"/>
              <a:t>Значение рационального питания возрастает в условиях большой учебной нагрузки. Современные учебные программы очень насыщены. Для их выполнения требуются значительные усилия и большая затрата времени детей не только в школе, но и дома. Роль питания в современных условиях повышается в связи с ускорением физического развития и ранним половым созреванием.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228600" y="381000"/>
            <a:ext cx="8458200" cy="6092825"/>
          </a:xfrm>
        </p:spPr>
        <p:txBody>
          <a:bodyPr>
            <a:normAutofit fontScale="70000" lnSpcReduction="20000"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Огромная информация, которая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систематически поступает детям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 школе и по другим каналам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(телевидение, радио, кино,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компьютер и др.), создает большую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нагрузку на нервную систему.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Снять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эту нагрузку помогает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правильно организованное питание. 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современных условиях к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здоровью школьников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предъявляются повышенные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требования, и обеспечить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высокий его уровень является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важной и ответственной задачей.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решении этой задачи одну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из главных ролей играет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рациональное питание.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admin\Desktop\25213566_lir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81600" y="304801"/>
            <a:ext cx="3505200" cy="2819400"/>
          </a:xfrm>
          <a:prstGeom prst="rect">
            <a:avLst/>
          </a:prstGeom>
          <a:noFill/>
        </p:spPr>
      </p:pic>
      <p:pic>
        <p:nvPicPr>
          <p:cNvPr id="2053" name="Picture 5" descr="C:\Users\admin\Desktop\1284321067_sposoby_ustraneniya_prichin_vypadeniya_volo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1600" y="3352801"/>
            <a:ext cx="3581400" cy="2971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304800"/>
            <a:ext cx="85344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Большое значение имеет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правильный режим питания.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 современным научным данным наиболее обоснованным и полезным для детей школьного возраста является режим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четырех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или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пятиразового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питания, при котором достигаются наилучшие показатели физического состояния, развития и работоспособности.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Режим питания школьника строится с учетом приемов пищи дома и в школе, а так же определяет не только время приема пищи, но и калорийный объем каждого приема пищи. 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4400" y="3657600"/>
            <a:ext cx="32766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3657600"/>
            <a:ext cx="33528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802</TotalTime>
  <Words>1825</Words>
  <Application>Microsoft Office PowerPoint</Application>
  <PresentationFormat>Экран (4:3)</PresentationFormat>
  <Paragraphs>218</Paragraphs>
  <Slides>32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Эркер</vt:lpstr>
      <vt:lpstr>РАЦИОНАЛЬНОЕ ПИТАНИЕ ДЕТЕЙ ШКОЛЬНОГО ВОЗРАСТА</vt:lpstr>
      <vt:lpstr>Определение ВОЗ</vt:lpstr>
      <vt:lpstr>Работа правительства  РФ в настоящее время: </vt:lpstr>
      <vt:lpstr>Основные потребности человека</vt:lpstr>
      <vt:lpstr>От  чего зависит здоровье человека</vt:lpstr>
      <vt:lpstr>Нарушения питания</vt:lpstr>
      <vt:lpstr>РАЦИОНАЛЬНОЕ ПИТАНИЕ ДЕТЕЙ ШКОЛЬНОГО ВОЗРАСТА</vt:lpstr>
      <vt:lpstr>Презентация PowerPoint</vt:lpstr>
      <vt:lpstr>Презентация PowerPoint</vt:lpstr>
      <vt:lpstr>режимы питания  школьников в зависимости от смены обучения (в % от калорийности суточного рациона): </vt:lpstr>
      <vt:lpstr>Презентация PowerPoint</vt:lpstr>
      <vt:lpstr>Суточный калораж школьника</vt:lpstr>
      <vt:lpstr>Потребность школьника в белке</vt:lpstr>
      <vt:lpstr>Презентация PowerPoint</vt:lpstr>
      <vt:lpstr>Для обеспечения белковой полноценности питания необходимо ежедневно включать в пищевой рацион школьника:</vt:lpstr>
      <vt:lpstr>Примерный суточный набор  продуктов – источников растительного белка: </vt:lpstr>
      <vt:lpstr>Потребность в жирах школьников</vt:lpstr>
      <vt:lpstr>Значение жиров в питании школьников</vt:lpstr>
      <vt:lpstr>Презентация PowerPoint</vt:lpstr>
      <vt:lpstr>Отрицательное влияние избытка жира</vt:lpstr>
      <vt:lpstr>Значение углеводов в питании школьника</vt:lpstr>
      <vt:lpstr>Презентация PowerPoint</vt:lpstr>
      <vt:lpstr>Значение витаминов в питании школьника</vt:lpstr>
      <vt:lpstr>Презентация PowerPoint</vt:lpstr>
      <vt:lpstr>Значение минерального состава пищи в питании школьника</vt:lpstr>
      <vt:lpstr>Презентация PowerPoint</vt:lpstr>
      <vt:lpstr>СПОСОБЫ И ПРАВИЛА ПРИГОТОВЛЕНИЯ ПИЩИ</vt:lpstr>
      <vt:lpstr>На что обратить внимание при планировании рациона питания ребенка в первую очередь? </vt:lpstr>
      <vt:lpstr>Презентация PowerPoint</vt:lpstr>
      <vt:lpstr>Презентация PowerPoint</vt:lpstr>
      <vt:lpstr>Презентация PowerPoint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</dc:title>
  <dc:creator>admin</dc:creator>
  <cp:lastModifiedBy>Алина Фидаильевна</cp:lastModifiedBy>
  <cp:revision>94</cp:revision>
  <dcterms:created xsi:type="dcterms:W3CDTF">2011-03-29T02:36:16Z</dcterms:created>
  <dcterms:modified xsi:type="dcterms:W3CDTF">2020-10-21T06:46:45Z</dcterms:modified>
</cp:coreProperties>
</file>